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68" r:id="rId9"/>
    <p:sldId id="282" r:id="rId10"/>
    <p:sldId id="259" r:id="rId11"/>
    <p:sldId id="260" r:id="rId12"/>
    <p:sldId id="275" r:id="rId13"/>
    <p:sldId id="276" r:id="rId14"/>
    <p:sldId id="262" r:id="rId15"/>
    <p:sldId id="263" r:id="rId16"/>
    <p:sldId id="264" r:id="rId17"/>
    <p:sldId id="269" r:id="rId18"/>
    <p:sldId id="270" r:id="rId19"/>
    <p:sldId id="266" r:id="rId20"/>
    <p:sldId id="271" r:id="rId21"/>
    <p:sldId id="273" r:id="rId22"/>
    <p:sldId id="274" r:id="rId23"/>
  </p:sldIdLst>
  <p:sldSz cx="18288000" cy="10287000"/>
  <p:notesSz cx="6858000" cy="9144000"/>
  <p:embeddedFontLst>
    <p:embeddedFont>
      <p:font typeface="DM Serif Display" pitchFamily="2" charset="0"/>
      <p:regular r:id="rId25"/>
      <p:italic r:id="rId26"/>
    </p:embeddedFont>
    <p:embeddedFont>
      <p:font typeface="Garamond" panose="02020404030301010803" pitchFamily="18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j03bU4wTXjngJfssJLJSpTiX/f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7"/>
    <p:restoredTop sz="94556"/>
  </p:normalViewPr>
  <p:slideViewPr>
    <p:cSldViewPr snapToGrid="0">
      <p:cViewPr varScale="1">
        <p:scale>
          <a:sx n="60" d="100"/>
          <a:sy n="60" d="100"/>
        </p:scale>
        <p:origin x="232" y="6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>
          <a:extLst>
            <a:ext uri="{FF2B5EF4-FFF2-40B4-BE49-F238E27FC236}">
              <a16:creationId xmlns:a16="http://schemas.microsoft.com/office/drawing/2014/main" id="{19C7C23B-C391-489F-D90A-4AF219435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>
            <a:extLst>
              <a:ext uri="{FF2B5EF4-FFF2-40B4-BE49-F238E27FC236}">
                <a16:creationId xmlns:a16="http://schemas.microsoft.com/office/drawing/2014/main" id="{94DD151F-8590-5025-C1A1-8CF5362364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5:notes">
            <a:extLst>
              <a:ext uri="{FF2B5EF4-FFF2-40B4-BE49-F238E27FC236}">
                <a16:creationId xmlns:a16="http://schemas.microsoft.com/office/drawing/2014/main" id="{844D73E7-0F81-C6DE-0271-914FF6C24C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8236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>
          <a:extLst>
            <a:ext uri="{FF2B5EF4-FFF2-40B4-BE49-F238E27FC236}">
              <a16:creationId xmlns:a16="http://schemas.microsoft.com/office/drawing/2014/main" id="{5065F6AA-1631-E138-34AF-1EC8C9078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>
            <a:extLst>
              <a:ext uri="{FF2B5EF4-FFF2-40B4-BE49-F238E27FC236}">
                <a16:creationId xmlns:a16="http://schemas.microsoft.com/office/drawing/2014/main" id="{8AB60BB3-B309-38FF-80A1-4A458FDFC2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5:notes">
            <a:extLst>
              <a:ext uri="{FF2B5EF4-FFF2-40B4-BE49-F238E27FC236}">
                <a16:creationId xmlns:a16="http://schemas.microsoft.com/office/drawing/2014/main" id="{E6CF058E-0EDF-8BA4-EAEA-485680ECAA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6165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A56B397B-612B-D599-EFAC-0E58FA41D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3B52D266-0625-F79C-DB81-DDFC09F524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0863CE6A-7CE8-3BFD-109F-1B20F5A9B0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963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DF7282CA-80CD-5887-2377-DD5E13151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AFE95406-6B1A-53FB-7246-E28F5309C9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CBE96494-7F28-AAE1-CE9E-3350A2A1EC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9459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1186C11F-46CA-631A-FEF2-3F3C44F56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65C18BFF-B95C-846F-DE28-6AF77DA9F8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576F49C6-F910-758B-6D26-44C9D46A47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3364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C7E85E4B-0C5F-61C7-3183-FF6ADCE81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6788F14A-B876-BB1B-0E92-7D3F56D98C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1A7B03CD-21D1-562E-644F-F970D940EC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8312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3F3350DF-0A01-EE2F-B2D7-72BCE6459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EADC37DF-474C-D906-1486-663DC3972B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Focus on accessibility: clearly show how your chosen technology (ASR, TTS, computer vision, NLP, or robotics) helps the specific disability group or communication barrier you're addressing.</a:t>
            </a:r>
            <a:endParaRPr lang="en-US"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Make it clear how the solution will work in a specific Ghanaian language, rather than discussing the technology in general terms.</a:t>
            </a:r>
            <a:endParaRPr lang="en-US"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Specify a product idea: define a realistic, hackathon-friendly project.</a:t>
            </a:r>
            <a:endParaRPr lang="en-US"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Clearly specify the form factor (e.g., mobile app, desktop application, wearable device, USSD interface).</a:t>
            </a:r>
            <a:endParaRPr lang="en-US"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Include a brief mention of the user experience — how a user will input and receive responses.</a:t>
            </a:r>
            <a:endParaRPr lang="en-US"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your track is business, show how the solution reaches real users sustainably—including, where relevant, financial inclusion for persons with disabilities.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42715CAD-829D-9BFC-C6A4-A83B46ABE1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445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77628"/>
            <a:ext cx="18288000" cy="1104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Google Shape;86;p1"/>
          <p:cNvSpPr txBox="1"/>
          <p:nvPr/>
        </p:nvSpPr>
        <p:spPr>
          <a:xfrm>
            <a:off x="834798" y="965200"/>
            <a:ext cx="16816387" cy="111725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u="none" strike="noStrike" kern="1200" cap="none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AWARENESS CAMPAIGN</a:t>
            </a:r>
            <a:endParaRPr lang="en-US" sz="4800" b="1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A5609-9FF4-6C92-8513-A9BD35208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2516524"/>
            <a:ext cx="16357599" cy="65839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8" name="Google Shape;148;p4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9" name="Google Shape;149;p4"/>
          <p:cNvSpPr txBox="1"/>
          <p:nvPr/>
        </p:nvSpPr>
        <p:spPr>
          <a:xfrm>
            <a:off x="1166399" y="1252875"/>
            <a:ext cx="16092901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Evaluation Criteria</a:t>
            </a:r>
            <a:endParaRPr dirty="0"/>
          </a:p>
        </p:txBody>
      </p:sp>
      <p:sp>
        <p:nvSpPr>
          <p:cNvPr id="150" name="Google Shape;150;p4"/>
          <p:cNvSpPr txBox="1"/>
          <p:nvPr/>
        </p:nvSpPr>
        <p:spPr>
          <a:xfrm>
            <a:off x="1028700" y="2133505"/>
            <a:ext cx="16277077" cy="571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4350" marR="0" lvl="0" indent="-514350" algn="l" rtl="0">
              <a:lnSpc>
                <a:spcPct val="160017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Suitability</a:t>
            </a:r>
            <a:endParaRPr sz="4000" dirty="0">
              <a:latin typeface="Garamond" panose="02020404030301010803" pitchFamily="18" charset="0"/>
            </a:endParaRPr>
          </a:p>
          <a:p>
            <a:pPr marL="561339" marR="0" lvl="1" indent="-280669" algn="l" rtl="0">
              <a:lnSpc>
                <a:spcPct val="16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Garamond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Core technology implementation: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is the chosen technology (ASR, TTS, computer vision, NLP, or robotics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etc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) effectively integrated for the target users?</a:t>
            </a:r>
            <a:endParaRPr sz="3200" dirty="0">
              <a:latin typeface="Garamond" panose="02020404030301010803" pitchFamily="18" charset="0"/>
            </a:endParaRPr>
          </a:p>
          <a:p>
            <a:pPr marL="561339" marR="0" lvl="1" indent="-280669" algn="l" rtl="0">
              <a:lnSpc>
                <a:spcPct val="16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Garamond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Inclusive design: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to what extent does the solution prioritize usability and accessibility for people with disabilities, individuals with low digital literacy, and those in underserved communities?</a:t>
            </a:r>
            <a:endParaRPr sz="3200" dirty="0">
              <a:latin typeface="Garamond" panose="02020404030301010803" pitchFamily="18" charset="0"/>
            </a:endParaRPr>
          </a:p>
          <a:p>
            <a:pPr marL="561339" marR="0" lvl="1" indent="-280669" algn="l" rtl="0">
              <a:lnSpc>
                <a:spcPct val="160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Garamond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Feasibility: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how practical and achievable is the proposed solution within the constraints of time, available resources, and the real-world context of user access?</a:t>
            </a:r>
            <a:endParaRPr sz="3200" dirty="0">
              <a:latin typeface="Garamond" panose="02020404030301010803" pitchFamily="18" charset="0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15908342" y="8626258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4"/>
                </a:lnTo>
                <a:lnTo>
                  <a:pt x="0" y="1397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3" name="Google Shape;153;p4"/>
          <p:cNvSpPr/>
          <p:nvPr/>
        </p:nvSpPr>
        <p:spPr>
          <a:xfrm>
            <a:off x="13780501" y="8626258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4"/>
                </a:lnTo>
                <a:lnTo>
                  <a:pt x="0" y="1397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Google Shape;158;p5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5"/>
          <p:cNvSpPr txBox="1"/>
          <p:nvPr/>
        </p:nvSpPr>
        <p:spPr>
          <a:xfrm>
            <a:off x="1166399" y="1033749"/>
            <a:ext cx="16092901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Evaluation Criteria </a:t>
            </a:r>
            <a:endParaRPr dirty="0"/>
          </a:p>
        </p:txBody>
      </p:sp>
      <p:sp>
        <p:nvSpPr>
          <p:cNvPr id="160" name="Google Shape;160;p5"/>
          <p:cNvSpPr txBox="1"/>
          <p:nvPr/>
        </p:nvSpPr>
        <p:spPr>
          <a:xfrm>
            <a:off x="13671125" y="9142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64" name="Google Shape;164;p5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5" name="Google Shape;165;p5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Google Shape;151;p4">
            <a:extLst>
              <a:ext uri="{FF2B5EF4-FFF2-40B4-BE49-F238E27FC236}">
                <a16:creationId xmlns:a16="http://schemas.microsoft.com/office/drawing/2014/main" id="{1DC76CB8-1AEE-09AC-7DF7-1A615CFE0EFC}"/>
              </a:ext>
            </a:extLst>
          </p:cNvPr>
          <p:cNvSpPr txBox="1"/>
          <p:nvPr/>
        </p:nvSpPr>
        <p:spPr>
          <a:xfrm>
            <a:off x="1097549" y="2320926"/>
            <a:ext cx="16092902" cy="492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42950" marR="0" lvl="0" indent="-742950" algn="l" rtl="0">
              <a:lnSpc>
                <a:spcPct val="160017"/>
              </a:lnSpc>
              <a:spcBef>
                <a:spcPts val="0"/>
              </a:spcBef>
              <a:spcAft>
                <a:spcPts val="0"/>
              </a:spcAft>
              <a:buAutoNum type="alphaUcPeriod" startAt="2"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Originality / Innovation</a:t>
            </a:r>
            <a:endParaRPr lang="en-US" sz="4000" dirty="0">
              <a:ea typeface="Garamond"/>
            </a:endParaRPr>
          </a:p>
          <a:p>
            <a:pPr marL="514350" marR="0" lvl="0" indent="-514350" algn="l" rtl="0">
              <a:lnSpc>
                <a:spcPct val="160017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How novel is the idea, and to what extent does it offer a creative approach to assistive technology and inclusion in Ghanaian languages?</a:t>
            </a:r>
            <a:endParaRPr lang="en-US" sz="3200" dirty="0">
              <a:latin typeface="Garamond" panose="02020404030301010803" pitchFamily="18" charset="0"/>
              <a:ea typeface="Garamond"/>
            </a:endParaRPr>
          </a:p>
          <a:p>
            <a:pPr marL="514350" marR="0" lvl="0" indent="-514350" algn="l" rtl="0">
              <a:lnSpc>
                <a:spcPct val="160017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Does the solution address a clearly identified need within the Ghanaian or broader African context, particularly around communication, accessibility, or inclusion — including financial inclusion for persons with disabilities?</a:t>
            </a:r>
            <a:endParaRPr lang="en-US" sz="32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>
          <a:extLst>
            <a:ext uri="{FF2B5EF4-FFF2-40B4-BE49-F238E27FC236}">
              <a16:creationId xmlns:a16="http://schemas.microsoft.com/office/drawing/2014/main" id="{06923445-D7BF-DEBE-D02F-30D2E69D9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Google Shape;158;p5">
            <a:extLst>
              <a:ext uri="{FF2B5EF4-FFF2-40B4-BE49-F238E27FC236}">
                <a16:creationId xmlns:a16="http://schemas.microsoft.com/office/drawing/2014/main" id="{078EA630-0B7B-946C-DCAF-36E27E4EFCBD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5">
            <a:extLst>
              <a:ext uri="{FF2B5EF4-FFF2-40B4-BE49-F238E27FC236}">
                <a16:creationId xmlns:a16="http://schemas.microsoft.com/office/drawing/2014/main" id="{7760086C-A964-FDC1-EDFD-99762998F7A2}"/>
              </a:ext>
            </a:extLst>
          </p:cNvPr>
          <p:cNvSpPr txBox="1"/>
          <p:nvPr/>
        </p:nvSpPr>
        <p:spPr>
          <a:xfrm>
            <a:off x="1166399" y="941345"/>
            <a:ext cx="16092901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Evaluation Criteria </a:t>
            </a:r>
            <a:endParaRPr dirty="0"/>
          </a:p>
        </p:txBody>
      </p:sp>
      <p:sp>
        <p:nvSpPr>
          <p:cNvPr id="160" name="Google Shape;160;p5">
            <a:extLst>
              <a:ext uri="{FF2B5EF4-FFF2-40B4-BE49-F238E27FC236}">
                <a16:creationId xmlns:a16="http://schemas.microsoft.com/office/drawing/2014/main" id="{98D0F0C1-C888-74E1-604C-C562502F47EC}"/>
              </a:ext>
            </a:extLst>
          </p:cNvPr>
          <p:cNvSpPr txBox="1"/>
          <p:nvPr/>
        </p:nvSpPr>
        <p:spPr>
          <a:xfrm>
            <a:off x="13671125" y="9142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61" name="Google Shape;161;p5">
            <a:extLst>
              <a:ext uri="{FF2B5EF4-FFF2-40B4-BE49-F238E27FC236}">
                <a16:creationId xmlns:a16="http://schemas.microsoft.com/office/drawing/2014/main" id="{F6D7FA26-F0CB-9DE5-304B-92AFF71999D5}"/>
              </a:ext>
            </a:extLst>
          </p:cNvPr>
          <p:cNvSpPr txBox="1"/>
          <p:nvPr/>
        </p:nvSpPr>
        <p:spPr>
          <a:xfrm>
            <a:off x="1097549" y="2276268"/>
            <a:ext cx="16092901" cy="334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C.	User Experience (UX)</a:t>
            </a:r>
            <a:endParaRPr sz="4000" dirty="0"/>
          </a:p>
          <a:p>
            <a:pPr marL="716280" marR="0" lvl="1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Does the solution offer an intuitive, easy-to-use interface tailored to the needs of its target users?</a:t>
            </a:r>
            <a:endParaRPr lang="en-US" sz="3200" dirty="0">
              <a:ea typeface="Garamond"/>
            </a:endParaRPr>
          </a:p>
          <a:p>
            <a:pPr marL="716280" marR="0" lvl="1" indent="-4572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+mj-lt"/>
              <a:buAutoNum type="arabicPeriod"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To what extent is it adaptable and inclusive beyond one disability group — addressing broader accessibility needs where possible?</a:t>
            </a:r>
            <a:endParaRPr sz="3200" dirty="0"/>
          </a:p>
        </p:txBody>
      </p:sp>
      <p:sp>
        <p:nvSpPr>
          <p:cNvPr id="162" name="Google Shape;162;p5">
            <a:extLst>
              <a:ext uri="{FF2B5EF4-FFF2-40B4-BE49-F238E27FC236}">
                <a16:creationId xmlns:a16="http://schemas.microsoft.com/office/drawing/2014/main" id="{DFF1E7A6-722A-9D33-50CD-A6737A4FCE89}"/>
              </a:ext>
            </a:extLst>
          </p:cNvPr>
          <p:cNvSpPr txBox="1"/>
          <p:nvPr/>
        </p:nvSpPr>
        <p:spPr>
          <a:xfrm>
            <a:off x="1166399" y="5643150"/>
            <a:ext cx="16230600" cy="2560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D. 	Scalability</a:t>
            </a:r>
            <a:endParaRPr sz="4000" dirty="0"/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Does the solution demonstrate potential for growth and adaptability across different regions, languages, or user groups beyond its initial target audience?</a:t>
            </a:r>
            <a:endParaRPr sz="3200" dirty="0"/>
          </a:p>
        </p:txBody>
      </p:sp>
      <p:sp>
        <p:nvSpPr>
          <p:cNvPr id="164" name="Google Shape;164;p5">
            <a:extLst>
              <a:ext uri="{FF2B5EF4-FFF2-40B4-BE49-F238E27FC236}">
                <a16:creationId xmlns:a16="http://schemas.microsoft.com/office/drawing/2014/main" id="{8CE15527-DB87-AB0A-AC1B-4F3D8AAFD298}"/>
              </a:ext>
            </a:extLst>
          </p:cNvPr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5" name="Google Shape;165;p5">
            <a:extLst>
              <a:ext uri="{FF2B5EF4-FFF2-40B4-BE49-F238E27FC236}">
                <a16:creationId xmlns:a16="http://schemas.microsoft.com/office/drawing/2014/main" id="{B1EF9BAC-D130-FDE0-02AC-9CD96A8AD4F1}"/>
              </a:ext>
            </a:extLst>
          </p:cNvPr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00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>
          <a:extLst>
            <a:ext uri="{FF2B5EF4-FFF2-40B4-BE49-F238E27FC236}">
              <a16:creationId xmlns:a16="http://schemas.microsoft.com/office/drawing/2014/main" id="{C2A7A4F2-7BA0-2BEB-FD3F-DAEA05EBA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Google Shape;158;p5">
            <a:extLst>
              <a:ext uri="{FF2B5EF4-FFF2-40B4-BE49-F238E27FC236}">
                <a16:creationId xmlns:a16="http://schemas.microsoft.com/office/drawing/2014/main" id="{4A3CDBB5-1BA9-AEDF-430D-A12D5C22EF51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5">
            <a:extLst>
              <a:ext uri="{FF2B5EF4-FFF2-40B4-BE49-F238E27FC236}">
                <a16:creationId xmlns:a16="http://schemas.microsoft.com/office/drawing/2014/main" id="{B2519F8B-7077-E08C-8894-A7DF980B40B2}"/>
              </a:ext>
            </a:extLst>
          </p:cNvPr>
          <p:cNvSpPr txBox="1"/>
          <p:nvPr/>
        </p:nvSpPr>
        <p:spPr>
          <a:xfrm>
            <a:off x="1166399" y="838278"/>
            <a:ext cx="16092901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Evaluation Criteria </a:t>
            </a:r>
            <a:endParaRPr dirty="0"/>
          </a:p>
        </p:txBody>
      </p:sp>
      <p:sp>
        <p:nvSpPr>
          <p:cNvPr id="160" name="Google Shape;160;p5">
            <a:extLst>
              <a:ext uri="{FF2B5EF4-FFF2-40B4-BE49-F238E27FC236}">
                <a16:creationId xmlns:a16="http://schemas.microsoft.com/office/drawing/2014/main" id="{DCF34BB7-DD32-37EF-B520-86B0842DFB28}"/>
              </a:ext>
            </a:extLst>
          </p:cNvPr>
          <p:cNvSpPr txBox="1"/>
          <p:nvPr/>
        </p:nvSpPr>
        <p:spPr>
          <a:xfrm>
            <a:off x="13671125" y="9142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63" name="Google Shape;163;p5">
            <a:extLst>
              <a:ext uri="{FF2B5EF4-FFF2-40B4-BE49-F238E27FC236}">
                <a16:creationId xmlns:a16="http://schemas.microsoft.com/office/drawing/2014/main" id="{50192D94-B688-FE9B-2742-3F9D17D6BF12}"/>
              </a:ext>
            </a:extLst>
          </p:cNvPr>
          <p:cNvSpPr txBox="1"/>
          <p:nvPr/>
        </p:nvSpPr>
        <p:spPr>
          <a:xfrm>
            <a:off x="1166399" y="2190470"/>
            <a:ext cx="15732416" cy="2560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E.	Presentation quality</a:t>
            </a:r>
            <a:endParaRPr sz="4000" dirty="0"/>
          </a:p>
          <a:p>
            <a:pPr marL="0" marR="0" lvl="0" indent="0" algn="just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Does it effectively communicate the solution, its value, and its potential impact to the target audience.</a:t>
            </a:r>
            <a:endParaRPr sz="3200" dirty="0"/>
          </a:p>
        </p:txBody>
      </p:sp>
      <p:sp>
        <p:nvSpPr>
          <p:cNvPr id="164" name="Google Shape;164;p5">
            <a:extLst>
              <a:ext uri="{FF2B5EF4-FFF2-40B4-BE49-F238E27FC236}">
                <a16:creationId xmlns:a16="http://schemas.microsoft.com/office/drawing/2014/main" id="{D81121A9-AB68-170A-5CB5-CDEF499E4FF8}"/>
              </a:ext>
            </a:extLst>
          </p:cNvPr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5" name="Google Shape;165;p5">
            <a:extLst>
              <a:ext uri="{FF2B5EF4-FFF2-40B4-BE49-F238E27FC236}">
                <a16:creationId xmlns:a16="http://schemas.microsoft.com/office/drawing/2014/main" id="{A9ECC85E-E14B-C542-E464-53C9C19F001C}"/>
              </a:ext>
            </a:extLst>
          </p:cNvPr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Google Shape;163;p5">
            <a:extLst>
              <a:ext uri="{FF2B5EF4-FFF2-40B4-BE49-F238E27FC236}">
                <a16:creationId xmlns:a16="http://schemas.microsoft.com/office/drawing/2014/main" id="{C10A91C7-923C-BD18-4961-86FABE8CDE2C}"/>
              </a:ext>
            </a:extLst>
          </p:cNvPr>
          <p:cNvSpPr txBox="1"/>
          <p:nvPr/>
        </p:nvSpPr>
        <p:spPr>
          <a:xfrm>
            <a:off x="1166399" y="4982980"/>
            <a:ext cx="15732416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Garamond"/>
                <a:ea typeface="Garamond"/>
                <a:cs typeface="Garamond"/>
                <a:sym typeface="Garamond"/>
              </a:rPr>
              <a:t>F</a:t>
            </a:r>
            <a:r>
              <a:rPr lang="en-US" sz="4000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.	Market Readiness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227415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" name="Google Shape;179;p7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0" name="Google Shape;180;p7"/>
          <p:cNvSpPr txBox="1"/>
          <p:nvPr/>
        </p:nvSpPr>
        <p:spPr>
          <a:xfrm>
            <a:off x="4366799" y="346735"/>
            <a:ext cx="7445029" cy="108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Relevant Timelines</a:t>
            </a:r>
            <a:endParaRPr dirty="0"/>
          </a:p>
        </p:txBody>
      </p:sp>
      <p:sp>
        <p:nvSpPr>
          <p:cNvPr id="181" name="Google Shape;181;p7"/>
          <p:cNvSpPr txBox="1"/>
          <p:nvPr/>
        </p:nvSpPr>
        <p:spPr>
          <a:xfrm>
            <a:off x="13671125" y="8761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82" name="Google Shape;182;p7"/>
          <p:cNvSpPr txBox="1"/>
          <p:nvPr/>
        </p:nvSpPr>
        <p:spPr>
          <a:xfrm>
            <a:off x="1175923" y="2499063"/>
            <a:ext cx="8214261" cy="78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Pre-Hackathon Phase (Virtual)</a:t>
            </a:r>
            <a:endParaRPr sz="3200" dirty="0">
              <a:latin typeface="Garamond" panose="02020404030301010803" pitchFamily="18" charset="0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4553976" y="3705239"/>
            <a:ext cx="11678869" cy="344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Jul 20 – Aug 10, 2026: Registration</a:t>
            </a:r>
            <a:endParaRPr dirty="0"/>
          </a:p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Aug 3 – 10, 2026: Awareness campaign and team outreach</a:t>
            </a:r>
          </a:p>
          <a:p>
            <a:pPr marL="604519" marR="0" lvl="1" indent="-302260" algn="l" defTabSz="914400" rtl="0" eaLnBrk="1" fontAlgn="auto" latinLnBrk="0" hangingPunct="1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  <a:tabLst/>
              <a:defRPr/>
            </a:pPr>
            <a:r>
              <a:rPr kumimoji="0" lang="en-US" sz="27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/>
                <a:ea typeface="Garamond"/>
                <a:cs typeface="Garamond"/>
                <a:sym typeface="Garamond"/>
              </a:rPr>
              <a:t>Aug 10, 2026: Applications close  |  Aug 14, 2026: Selected teams notified</a:t>
            </a:r>
            <a:endParaRPr dirty="0"/>
          </a:p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Aug 11 – 31, 2026: Online bootcamp</a:t>
            </a:r>
            <a:endParaRPr dirty="0"/>
          </a:p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Sep 1 – Oct 23, 2026: Ideation sprint with mentor reviews</a:t>
            </a:r>
            <a:endParaRPr dirty="0"/>
          </a:p>
        </p:txBody>
      </p:sp>
      <p:sp>
        <p:nvSpPr>
          <p:cNvPr id="184" name="Google Shape;184;p7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5" name="Google Shape;185;p7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8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8"/>
          <p:cNvSpPr txBox="1"/>
          <p:nvPr/>
        </p:nvSpPr>
        <p:spPr>
          <a:xfrm>
            <a:off x="1166399" y="1233825"/>
            <a:ext cx="7445029" cy="108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Relevant Timelines</a:t>
            </a:r>
            <a:endParaRPr/>
          </a:p>
        </p:txBody>
      </p:sp>
      <p:sp>
        <p:nvSpPr>
          <p:cNvPr id="192" name="Google Shape;192;p8"/>
          <p:cNvSpPr txBox="1"/>
          <p:nvPr/>
        </p:nvSpPr>
        <p:spPr>
          <a:xfrm>
            <a:off x="1166399" y="2765763"/>
            <a:ext cx="14394726" cy="68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Hackathon Phase – In Person</a:t>
            </a:r>
            <a:endParaRPr dirty="0">
              <a:latin typeface="Garamond" panose="02020404030301010803" pitchFamily="18" charset="0"/>
            </a:endParaRPr>
          </a:p>
        </p:txBody>
      </p:sp>
      <p:sp>
        <p:nvSpPr>
          <p:cNvPr id="193" name="Google Shape;193;p8"/>
          <p:cNvSpPr txBox="1"/>
          <p:nvPr/>
        </p:nvSpPr>
        <p:spPr>
          <a:xfrm>
            <a:off x="1028700" y="3593387"/>
            <a:ext cx="14797454" cy="1378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Oct 26 – 29, 2026: In-person mentoring and Student Innovation Fair</a:t>
            </a:r>
            <a:endParaRPr dirty="0"/>
          </a:p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Oct 30, 2026: Grand finale – keynote sessions, final pitch, demo presentations, and awards</a:t>
            </a:r>
            <a:endParaRPr dirty="0"/>
          </a:p>
        </p:txBody>
      </p:sp>
      <p:sp>
        <p:nvSpPr>
          <p:cNvPr id="194" name="Google Shape;194;p8"/>
          <p:cNvSpPr txBox="1"/>
          <p:nvPr/>
        </p:nvSpPr>
        <p:spPr>
          <a:xfrm>
            <a:off x="1166399" y="5315160"/>
            <a:ext cx="14394726" cy="68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Post-Hackathon</a:t>
            </a:r>
            <a:endParaRPr>
              <a:latin typeface="Garamond" panose="02020404030301010803" pitchFamily="18" charset="0"/>
            </a:endParaRPr>
          </a:p>
        </p:txBody>
      </p:sp>
      <p:sp>
        <p:nvSpPr>
          <p:cNvPr id="195" name="Google Shape;195;p8"/>
          <p:cNvSpPr txBox="1"/>
          <p:nvPr/>
        </p:nvSpPr>
        <p:spPr>
          <a:xfrm>
            <a:off x="1166398" y="6085451"/>
            <a:ext cx="14797453" cy="68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Nov 1 – Dec 10, 2026: Feedback and follow-up, incubation support, and pathways to industry pilots</a:t>
            </a:r>
            <a:endParaRPr dirty="0"/>
          </a:p>
        </p:txBody>
      </p:sp>
      <p:sp>
        <p:nvSpPr>
          <p:cNvPr id="196" name="Google Shape;196;p8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7" name="Google Shape;197;p8"/>
          <p:cNvSpPr/>
          <p:nvPr/>
        </p:nvSpPr>
        <p:spPr>
          <a:xfrm>
            <a:off x="1028700" y="8559583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4"/>
                </a:lnTo>
                <a:lnTo>
                  <a:pt x="0" y="1397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" name="Google Shape;202;p9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3" name="Google Shape;203;p9"/>
          <p:cNvSpPr txBox="1"/>
          <p:nvPr/>
        </p:nvSpPr>
        <p:spPr>
          <a:xfrm>
            <a:off x="1166399" y="1233825"/>
            <a:ext cx="5667631" cy="221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Team Dynamics</a:t>
            </a:r>
            <a:endParaRPr/>
          </a:p>
        </p:txBody>
      </p:sp>
      <p:sp>
        <p:nvSpPr>
          <p:cNvPr id="204" name="Google Shape;204;p9"/>
          <p:cNvSpPr txBox="1"/>
          <p:nvPr/>
        </p:nvSpPr>
        <p:spPr>
          <a:xfrm>
            <a:off x="6834030" y="2413213"/>
            <a:ext cx="9226651" cy="344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Teams may have up to five members, with at least one female member.</a:t>
            </a:r>
            <a:endParaRPr dirty="0"/>
          </a:p>
          <a:p>
            <a:pPr marL="604519" marR="0" lvl="1" indent="-302260" algn="l" rtl="0">
              <a:lnSpc>
                <a:spcPct val="160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As part of our commitment to accessibility and inclusion, teams should preferably include at least one person with a disability.</a:t>
            </a:r>
            <a:endParaRPr dirty="0"/>
          </a:p>
        </p:txBody>
      </p:sp>
      <p:sp>
        <p:nvSpPr>
          <p:cNvPr id="205" name="Google Shape;205;p9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6" name="Google Shape;206;p9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7" name="Google Shape;247;p14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48" name="Google Shape;248;p14"/>
          <p:cNvGrpSpPr/>
          <p:nvPr/>
        </p:nvGrpSpPr>
        <p:grpSpPr>
          <a:xfrm>
            <a:off x="1166399" y="2772163"/>
            <a:ext cx="4899397" cy="4925735"/>
            <a:chOff x="0" y="-47625"/>
            <a:chExt cx="1190153" cy="1196551"/>
          </a:xfrm>
        </p:grpSpPr>
        <p:sp>
          <p:nvSpPr>
            <p:cNvPr id="249" name="Google Shape;249;p14"/>
            <p:cNvSpPr/>
            <p:nvPr/>
          </p:nvSpPr>
          <p:spPr>
            <a:xfrm>
              <a:off x="0" y="0"/>
              <a:ext cx="1190153" cy="1148926"/>
            </a:xfrm>
            <a:custGeom>
              <a:avLst/>
              <a:gdLst/>
              <a:ahLst/>
              <a:cxnLst/>
              <a:rect l="l" t="t" r="r" b="b"/>
              <a:pathLst>
                <a:path w="1190153" h="1148926" extrusionOk="0">
                  <a:moveTo>
                    <a:pt x="86733" y="0"/>
                  </a:moveTo>
                  <a:lnTo>
                    <a:pt x="1103420" y="0"/>
                  </a:lnTo>
                  <a:cubicBezTo>
                    <a:pt x="1126423" y="0"/>
                    <a:pt x="1148484" y="9138"/>
                    <a:pt x="1164750" y="25404"/>
                  </a:cubicBezTo>
                  <a:cubicBezTo>
                    <a:pt x="1181015" y="41669"/>
                    <a:pt x="1190153" y="63730"/>
                    <a:pt x="1190153" y="86733"/>
                  </a:cubicBezTo>
                  <a:lnTo>
                    <a:pt x="1190153" y="1062193"/>
                  </a:lnTo>
                  <a:cubicBezTo>
                    <a:pt x="1190153" y="1085196"/>
                    <a:pt x="1181015" y="1107257"/>
                    <a:pt x="1164750" y="1123523"/>
                  </a:cubicBezTo>
                  <a:cubicBezTo>
                    <a:pt x="1148484" y="1139788"/>
                    <a:pt x="1126423" y="1148926"/>
                    <a:pt x="1103420" y="1148926"/>
                  </a:cubicBezTo>
                  <a:lnTo>
                    <a:pt x="86733" y="1148926"/>
                  </a:lnTo>
                  <a:cubicBezTo>
                    <a:pt x="63730" y="1148926"/>
                    <a:pt x="41669" y="1139788"/>
                    <a:pt x="25404" y="1123523"/>
                  </a:cubicBezTo>
                  <a:cubicBezTo>
                    <a:pt x="9138" y="1107257"/>
                    <a:pt x="0" y="1085196"/>
                    <a:pt x="0" y="1062193"/>
                  </a:cubicBezTo>
                  <a:lnTo>
                    <a:pt x="0" y="86733"/>
                  </a:lnTo>
                  <a:cubicBezTo>
                    <a:pt x="0" y="63730"/>
                    <a:pt x="9138" y="41669"/>
                    <a:pt x="25404" y="25404"/>
                  </a:cubicBezTo>
                  <a:cubicBezTo>
                    <a:pt x="41669" y="9138"/>
                    <a:pt x="63730" y="0"/>
                    <a:pt x="86733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28575" cap="rnd" cmpd="sng">
              <a:solidFill>
                <a:srgbClr val="000000">
                  <a:alpha val="49804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 txBox="1"/>
            <p:nvPr/>
          </p:nvSpPr>
          <p:spPr>
            <a:xfrm>
              <a:off x="0" y="-47625"/>
              <a:ext cx="1190153" cy="1196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14"/>
          <p:cNvGrpSpPr/>
          <p:nvPr/>
        </p:nvGrpSpPr>
        <p:grpSpPr>
          <a:xfrm>
            <a:off x="6763151" y="2772163"/>
            <a:ext cx="4899397" cy="4925735"/>
            <a:chOff x="0" y="-47625"/>
            <a:chExt cx="1190153" cy="1196551"/>
          </a:xfrm>
        </p:grpSpPr>
        <p:sp>
          <p:nvSpPr>
            <p:cNvPr id="252" name="Google Shape;252;p14"/>
            <p:cNvSpPr/>
            <p:nvPr/>
          </p:nvSpPr>
          <p:spPr>
            <a:xfrm>
              <a:off x="0" y="0"/>
              <a:ext cx="1190153" cy="1148926"/>
            </a:xfrm>
            <a:custGeom>
              <a:avLst/>
              <a:gdLst/>
              <a:ahLst/>
              <a:cxnLst/>
              <a:rect l="l" t="t" r="r" b="b"/>
              <a:pathLst>
                <a:path w="1190153" h="1148926" extrusionOk="0">
                  <a:moveTo>
                    <a:pt x="86733" y="0"/>
                  </a:moveTo>
                  <a:lnTo>
                    <a:pt x="1103420" y="0"/>
                  </a:lnTo>
                  <a:cubicBezTo>
                    <a:pt x="1126423" y="0"/>
                    <a:pt x="1148484" y="9138"/>
                    <a:pt x="1164750" y="25404"/>
                  </a:cubicBezTo>
                  <a:cubicBezTo>
                    <a:pt x="1181015" y="41669"/>
                    <a:pt x="1190153" y="63730"/>
                    <a:pt x="1190153" y="86733"/>
                  </a:cubicBezTo>
                  <a:lnTo>
                    <a:pt x="1190153" y="1062193"/>
                  </a:lnTo>
                  <a:cubicBezTo>
                    <a:pt x="1190153" y="1085196"/>
                    <a:pt x="1181015" y="1107257"/>
                    <a:pt x="1164750" y="1123523"/>
                  </a:cubicBezTo>
                  <a:cubicBezTo>
                    <a:pt x="1148484" y="1139788"/>
                    <a:pt x="1126423" y="1148926"/>
                    <a:pt x="1103420" y="1148926"/>
                  </a:cubicBezTo>
                  <a:lnTo>
                    <a:pt x="86733" y="1148926"/>
                  </a:lnTo>
                  <a:cubicBezTo>
                    <a:pt x="63730" y="1148926"/>
                    <a:pt x="41669" y="1139788"/>
                    <a:pt x="25404" y="1123523"/>
                  </a:cubicBezTo>
                  <a:cubicBezTo>
                    <a:pt x="9138" y="1107257"/>
                    <a:pt x="0" y="1085196"/>
                    <a:pt x="0" y="1062193"/>
                  </a:cubicBezTo>
                  <a:lnTo>
                    <a:pt x="0" y="86733"/>
                  </a:lnTo>
                  <a:cubicBezTo>
                    <a:pt x="0" y="63730"/>
                    <a:pt x="9138" y="41669"/>
                    <a:pt x="25404" y="25404"/>
                  </a:cubicBezTo>
                  <a:cubicBezTo>
                    <a:pt x="41669" y="9138"/>
                    <a:pt x="63730" y="0"/>
                    <a:pt x="86733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28575" cap="rnd" cmpd="sng">
              <a:solidFill>
                <a:srgbClr val="000000">
                  <a:alpha val="49804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 txBox="1"/>
            <p:nvPr/>
          </p:nvSpPr>
          <p:spPr>
            <a:xfrm>
              <a:off x="0" y="-47625"/>
              <a:ext cx="1190153" cy="1196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14"/>
          <p:cNvGrpSpPr/>
          <p:nvPr/>
        </p:nvGrpSpPr>
        <p:grpSpPr>
          <a:xfrm>
            <a:off x="12359903" y="2772163"/>
            <a:ext cx="4899397" cy="4925735"/>
            <a:chOff x="0" y="-47625"/>
            <a:chExt cx="1190153" cy="1196551"/>
          </a:xfrm>
        </p:grpSpPr>
        <p:sp>
          <p:nvSpPr>
            <p:cNvPr id="255" name="Google Shape;255;p14"/>
            <p:cNvSpPr/>
            <p:nvPr/>
          </p:nvSpPr>
          <p:spPr>
            <a:xfrm>
              <a:off x="0" y="0"/>
              <a:ext cx="1190153" cy="1148926"/>
            </a:xfrm>
            <a:custGeom>
              <a:avLst/>
              <a:gdLst/>
              <a:ahLst/>
              <a:cxnLst/>
              <a:rect l="l" t="t" r="r" b="b"/>
              <a:pathLst>
                <a:path w="1190153" h="1148926" extrusionOk="0">
                  <a:moveTo>
                    <a:pt x="86733" y="0"/>
                  </a:moveTo>
                  <a:lnTo>
                    <a:pt x="1103420" y="0"/>
                  </a:lnTo>
                  <a:cubicBezTo>
                    <a:pt x="1126423" y="0"/>
                    <a:pt x="1148484" y="9138"/>
                    <a:pt x="1164750" y="25404"/>
                  </a:cubicBezTo>
                  <a:cubicBezTo>
                    <a:pt x="1181015" y="41669"/>
                    <a:pt x="1190153" y="63730"/>
                    <a:pt x="1190153" y="86733"/>
                  </a:cubicBezTo>
                  <a:lnTo>
                    <a:pt x="1190153" y="1062193"/>
                  </a:lnTo>
                  <a:cubicBezTo>
                    <a:pt x="1190153" y="1085196"/>
                    <a:pt x="1181015" y="1107257"/>
                    <a:pt x="1164750" y="1123523"/>
                  </a:cubicBezTo>
                  <a:cubicBezTo>
                    <a:pt x="1148484" y="1139788"/>
                    <a:pt x="1126423" y="1148926"/>
                    <a:pt x="1103420" y="1148926"/>
                  </a:cubicBezTo>
                  <a:lnTo>
                    <a:pt x="86733" y="1148926"/>
                  </a:lnTo>
                  <a:cubicBezTo>
                    <a:pt x="63730" y="1148926"/>
                    <a:pt x="41669" y="1139788"/>
                    <a:pt x="25404" y="1123523"/>
                  </a:cubicBezTo>
                  <a:cubicBezTo>
                    <a:pt x="9138" y="1107257"/>
                    <a:pt x="0" y="1085196"/>
                    <a:pt x="0" y="1062193"/>
                  </a:cubicBezTo>
                  <a:lnTo>
                    <a:pt x="0" y="86733"/>
                  </a:lnTo>
                  <a:cubicBezTo>
                    <a:pt x="0" y="63730"/>
                    <a:pt x="9138" y="41669"/>
                    <a:pt x="25404" y="25404"/>
                  </a:cubicBezTo>
                  <a:cubicBezTo>
                    <a:pt x="41669" y="9138"/>
                    <a:pt x="63730" y="0"/>
                    <a:pt x="86733" y="0"/>
                  </a:cubicBezTo>
                  <a:close/>
                </a:path>
              </a:pathLst>
            </a:custGeom>
            <a:solidFill>
              <a:srgbClr val="FFFFFF">
                <a:alpha val="49804"/>
              </a:srgbClr>
            </a:solidFill>
            <a:ln w="28575" cap="rnd" cmpd="sng">
              <a:solidFill>
                <a:srgbClr val="000000">
                  <a:alpha val="49804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 txBox="1"/>
            <p:nvPr/>
          </p:nvSpPr>
          <p:spPr>
            <a:xfrm>
              <a:off x="0" y="-47625"/>
              <a:ext cx="1190153" cy="1196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p14"/>
          <p:cNvSpPr/>
          <p:nvPr/>
        </p:nvSpPr>
        <p:spPr>
          <a:xfrm>
            <a:off x="3083215" y="3628732"/>
            <a:ext cx="1065764" cy="1012476"/>
          </a:xfrm>
          <a:custGeom>
            <a:avLst/>
            <a:gdLst/>
            <a:ahLst/>
            <a:cxnLst/>
            <a:rect l="l" t="t" r="r" b="b"/>
            <a:pathLst>
              <a:path w="1065764" h="1012476" extrusionOk="0">
                <a:moveTo>
                  <a:pt x="0" y="0"/>
                </a:moveTo>
                <a:lnTo>
                  <a:pt x="1065764" y="0"/>
                </a:lnTo>
                <a:lnTo>
                  <a:pt x="1065764" y="1012476"/>
                </a:lnTo>
                <a:lnTo>
                  <a:pt x="0" y="1012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8" name="Google Shape;258;p14"/>
          <p:cNvSpPr txBox="1"/>
          <p:nvPr/>
        </p:nvSpPr>
        <p:spPr>
          <a:xfrm>
            <a:off x="1166399" y="1233825"/>
            <a:ext cx="4952833" cy="108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Prizes</a:t>
            </a:r>
            <a:endParaRPr/>
          </a:p>
        </p:txBody>
      </p:sp>
      <p:sp>
        <p:nvSpPr>
          <p:cNvPr id="259" name="Google Shape;259;p14"/>
          <p:cNvSpPr txBox="1"/>
          <p:nvPr/>
        </p:nvSpPr>
        <p:spPr>
          <a:xfrm>
            <a:off x="13671125" y="9142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60" name="Google Shape;260;p14"/>
          <p:cNvSpPr txBox="1"/>
          <p:nvPr/>
        </p:nvSpPr>
        <p:spPr>
          <a:xfrm>
            <a:off x="1193117" y="5073008"/>
            <a:ext cx="4899397" cy="136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1ST PRIZE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GH₵70,000</a:t>
            </a:r>
            <a:endParaRPr/>
          </a:p>
        </p:txBody>
      </p:sp>
      <p:sp>
        <p:nvSpPr>
          <p:cNvPr id="261" name="Google Shape;261;p14"/>
          <p:cNvSpPr txBox="1"/>
          <p:nvPr/>
        </p:nvSpPr>
        <p:spPr>
          <a:xfrm>
            <a:off x="6763151" y="5073008"/>
            <a:ext cx="4899397" cy="136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2ND PRIZE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GH₵20,000</a:t>
            </a:r>
            <a:endParaRPr/>
          </a:p>
        </p:txBody>
      </p:sp>
      <p:sp>
        <p:nvSpPr>
          <p:cNvPr id="262" name="Google Shape;262;p14"/>
          <p:cNvSpPr txBox="1"/>
          <p:nvPr/>
        </p:nvSpPr>
        <p:spPr>
          <a:xfrm>
            <a:off x="12359903" y="5073008"/>
            <a:ext cx="4899397" cy="136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3RD PRIZE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i="0" u="none" strike="noStrike" cap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GH₵10,000</a:t>
            </a:r>
            <a:endParaRPr/>
          </a:p>
        </p:txBody>
      </p:sp>
      <p:sp>
        <p:nvSpPr>
          <p:cNvPr id="263" name="Google Shape;263;p14"/>
          <p:cNvSpPr/>
          <p:nvPr/>
        </p:nvSpPr>
        <p:spPr>
          <a:xfrm>
            <a:off x="8611118" y="3628732"/>
            <a:ext cx="1065764" cy="1012476"/>
          </a:xfrm>
          <a:custGeom>
            <a:avLst/>
            <a:gdLst/>
            <a:ahLst/>
            <a:cxnLst/>
            <a:rect l="l" t="t" r="r" b="b"/>
            <a:pathLst>
              <a:path w="1065764" h="1012476" extrusionOk="0">
                <a:moveTo>
                  <a:pt x="0" y="0"/>
                </a:moveTo>
                <a:lnTo>
                  <a:pt x="1065764" y="0"/>
                </a:lnTo>
                <a:lnTo>
                  <a:pt x="1065764" y="1012476"/>
                </a:lnTo>
                <a:lnTo>
                  <a:pt x="0" y="1012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4" name="Google Shape;264;p14"/>
          <p:cNvSpPr/>
          <p:nvPr/>
        </p:nvSpPr>
        <p:spPr>
          <a:xfrm>
            <a:off x="14330599" y="3628732"/>
            <a:ext cx="1065764" cy="1012476"/>
          </a:xfrm>
          <a:custGeom>
            <a:avLst/>
            <a:gdLst/>
            <a:ahLst/>
            <a:cxnLst/>
            <a:rect l="l" t="t" r="r" b="b"/>
            <a:pathLst>
              <a:path w="1065764" h="1012476" extrusionOk="0">
                <a:moveTo>
                  <a:pt x="0" y="0"/>
                </a:moveTo>
                <a:lnTo>
                  <a:pt x="1065764" y="0"/>
                </a:lnTo>
                <a:lnTo>
                  <a:pt x="1065764" y="1012476"/>
                </a:lnTo>
                <a:lnTo>
                  <a:pt x="0" y="1012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5" name="Google Shape;265;p14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6" name="Google Shape;266;p14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1" name="Google Shape;271;p15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2" name="Google Shape;272;p15"/>
          <p:cNvSpPr txBox="1"/>
          <p:nvPr/>
        </p:nvSpPr>
        <p:spPr>
          <a:xfrm>
            <a:off x="1166399" y="1233825"/>
            <a:ext cx="13182647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6"/>
              </a:lnSpc>
            </a:pPr>
            <a:r>
              <a:rPr lang="en-US" sz="6399" dirty="0">
                <a:latin typeface="DM Serif Display"/>
                <a:ea typeface="DM Serif Display"/>
                <a:cs typeface="DM Serif Display"/>
                <a:sym typeface="DM Serif Display"/>
              </a:rPr>
              <a:t>S</a:t>
            </a:r>
            <a:r>
              <a:rPr lang="en-US" sz="6399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pecial award categories:</a:t>
            </a:r>
          </a:p>
        </p:txBody>
      </p:sp>
      <p:sp>
        <p:nvSpPr>
          <p:cNvPr id="273" name="Google Shape;273;p15"/>
          <p:cNvSpPr txBox="1"/>
          <p:nvPr/>
        </p:nvSpPr>
        <p:spPr>
          <a:xfrm>
            <a:off x="13671125" y="9142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74" name="Google Shape;274;p15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5" name="Google Shape;275;p15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6" name="Google Shape;276;p15"/>
          <p:cNvSpPr txBox="1"/>
          <p:nvPr/>
        </p:nvSpPr>
        <p:spPr>
          <a:xfrm>
            <a:off x="1028700" y="2880299"/>
            <a:ext cx="16230600" cy="241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Best Agentic AI Solution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Best Financial Inclusion Solution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Best Digital Experience Innovation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Best Female-Led Team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0" name="Google Shape;220;p11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1" name="Google Shape;221;p11"/>
          <p:cNvSpPr txBox="1"/>
          <p:nvPr/>
        </p:nvSpPr>
        <p:spPr>
          <a:xfrm>
            <a:off x="2362154" y="300911"/>
            <a:ext cx="8575478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Questions and Answers</a:t>
            </a:r>
            <a:endParaRPr sz="6000" dirty="0"/>
          </a:p>
        </p:txBody>
      </p:sp>
      <p:sp>
        <p:nvSpPr>
          <p:cNvPr id="222" name="Google Shape;222;p11"/>
          <p:cNvSpPr txBox="1"/>
          <p:nvPr/>
        </p:nvSpPr>
        <p:spPr>
          <a:xfrm>
            <a:off x="1028700" y="3557948"/>
            <a:ext cx="16230600" cy="3015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50800" marR="0" lvl="1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</a:pPr>
            <a:r>
              <a:rPr lang="en-US" sz="2799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1. 	What languages can teams work with this year?</a:t>
            </a:r>
            <a:endParaRPr dirty="0"/>
          </a:p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Unlike 2025 (Akan only), the 2026 edition expands to multiple Ghanaian languages. </a:t>
            </a:r>
          </a:p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2.	Can teams work on solutions beyond speech impairment?</a:t>
            </a:r>
            <a:endParaRPr dirty="0"/>
          </a:p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Yes. 2026 broadens the scope to additional disability groups and a wider range of inclusive digital solutions, while keeping accessibility as a requirement for every submission.</a:t>
            </a:r>
            <a:endParaRPr lang="en-US" dirty="0">
              <a:ea typeface="Garamond"/>
            </a:endParaRPr>
          </a:p>
        </p:txBody>
      </p:sp>
      <p:sp>
        <p:nvSpPr>
          <p:cNvPr id="223" name="Google Shape;223;p11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4" name="Google Shape;224;p11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1166399" y="1233825"/>
            <a:ext cx="3822789" cy="2218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Table of Contents</a:t>
            </a:r>
            <a:endParaRPr/>
          </a:p>
        </p:txBody>
      </p:sp>
      <p:cxnSp>
        <p:nvCxnSpPr>
          <p:cNvPr id="94" name="Google Shape;94;p2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" name="Google Shape;95;p2"/>
          <p:cNvSpPr txBox="1"/>
          <p:nvPr/>
        </p:nvSpPr>
        <p:spPr>
          <a:xfrm>
            <a:off x="6709323" y="2031443"/>
            <a:ext cx="10412278" cy="709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i="0" u="none" strike="noStrike" cap="none" dirty="0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About the hackathon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What teams may build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Technologies teams may build/utilize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Evaluation criteria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Relevant timelines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Team dynamics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Prizes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Q &amp; A</a:t>
            </a:r>
          </a:p>
        </p:txBody>
      </p:sp>
      <p:sp>
        <p:nvSpPr>
          <p:cNvPr id="113" name="Google Shape;113;p2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4" name="Google Shape;114;p2"/>
          <p:cNvSpPr/>
          <p:nvPr/>
        </p:nvSpPr>
        <p:spPr>
          <a:xfrm>
            <a:off x="1166399" y="8446783"/>
            <a:ext cx="1975172" cy="1488226"/>
          </a:xfrm>
          <a:custGeom>
            <a:avLst/>
            <a:gdLst/>
            <a:ahLst/>
            <a:cxnLst/>
            <a:rect l="l" t="t" r="r" b="b"/>
            <a:pathLst>
              <a:path w="1975172" h="1488226" extrusionOk="0">
                <a:moveTo>
                  <a:pt x="0" y="0"/>
                </a:moveTo>
                <a:lnTo>
                  <a:pt x="1975172" y="0"/>
                </a:lnTo>
                <a:lnTo>
                  <a:pt x="1975172" y="1488227"/>
                </a:lnTo>
                <a:lnTo>
                  <a:pt x="0" y="1488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3248" r="-3248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6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2" name="Google Shape;282;p16"/>
          <p:cNvSpPr txBox="1"/>
          <p:nvPr/>
        </p:nvSpPr>
        <p:spPr>
          <a:xfrm>
            <a:off x="1166399" y="1233825"/>
            <a:ext cx="7762947" cy="108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Registration QR Code</a:t>
            </a:r>
            <a:endParaRPr/>
          </a:p>
        </p:txBody>
      </p:sp>
      <p:sp>
        <p:nvSpPr>
          <p:cNvPr id="283" name="Google Shape;283;p16"/>
          <p:cNvSpPr txBox="1"/>
          <p:nvPr/>
        </p:nvSpPr>
        <p:spPr>
          <a:xfrm>
            <a:off x="13671125" y="9142095"/>
            <a:ext cx="3450476" cy="273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84" name="Google Shape;284;p16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5" name="Google Shape;285;p16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6" name="Google Shape;286;p16"/>
          <p:cNvSpPr/>
          <p:nvPr/>
        </p:nvSpPr>
        <p:spPr>
          <a:xfrm>
            <a:off x="6146027" y="2924071"/>
            <a:ext cx="5995947" cy="5995947"/>
          </a:xfrm>
          <a:custGeom>
            <a:avLst/>
            <a:gdLst/>
            <a:ahLst/>
            <a:cxnLst/>
            <a:rect l="l" t="t" r="r" b="b"/>
            <a:pathLst>
              <a:path w="5995947" h="5995947" extrusionOk="0">
                <a:moveTo>
                  <a:pt x="0" y="0"/>
                </a:moveTo>
                <a:lnTo>
                  <a:pt x="5995946" y="0"/>
                </a:lnTo>
                <a:lnTo>
                  <a:pt x="5995946" y="5995947"/>
                </a:lnTo>
                <a:lnTo>
                  <a:pt x="0" y="5995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8" name="Google Shape;298;p18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9" name="Google Shape;299;p18"/>
          <p:cNvSpPr txBox="1"/>
          <p:nvPr/>
        </p:nvSpPr>
        <p:spPr>
          <a:xfrm>
            <a:off x="1166399" y="1233825"/>
            <a:ext cx="10399168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Garamond" panose="02020404030301010803" pitchFamily="18" charset="0"/>
                <a:ea typeface="DM Serif Display"/>
                <a:cs typeface="DM Serif Display"/>
                <a:sym typeface="DM Serif Display"/>
              </a:rPr>
              <a:t>For enquiries:</a:t>
            </a:r>
            <a:endParaRPr>
              <a:latin typeface="Garamond" panose="02020404030301010803" pitchFamily="18" charset="0"/>
            </a:endParaRPr>
          </a:p>
        </p:txBody>
      </p:sp>
      <p:sp>
        <p:nvSpPr>
          <p:cNvPr id="302" name="Google Shape;302;p18"/>
          <p:cNvSpPr txBox="1"/>
          <p:nvPr/>
        </p:nvSpPr>
        <p:spPr>
          <a:xfrm>
            <a:off x="1180686" y="4133215"/>
            <a:ext cx="3057948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WEBSITE</a:t>
            </a:r>
            <a:endParaRPr sz="2800">
              <a:latin typeface="Garamond" panose="02020404030301010803" pitchFamily="18" charset="0"/>
            </a:endParaRPr>
          </a:p>
        </p:txBody>
      </p:sp>
      <p:sp>
        <p:nvSpPr>
          <p:cNvPr id="303" name="Google Shape;303;p18"/>
          <p:cNvSpPr txBox="1"/>
          <p:nvPr/>
        </p:nvSpPr>
        <p:spPr>
          <a:xfrm>
            <a:off x="5589721" y="4133215"/>
            <a:ext cx="72161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www.tekyeremapahackathon.com</a:t>
            </a:r>
            <a:endParaRPr>
              <a:latin typeface="Garamond" panose="02020404030301010803" pitchFamily="18" charset="0"/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1180686" y="5100617"/>
            <a:ext cx="3057948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EMAIL</a:t>
            </a:r>
            <a:endParaRPr sz="2800">
              <a:latin typeface="Garamond" panose="02020404030301010803" pitchFamily="18" charset="0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5589721" y="5100617"/>
            <a:ext cx="6474153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 err="1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dcshcilab@ug.edu.gh</a:t>
            </a:r>
            <a:endParaRPr sz="2800" dirty="0">
              <a:latin typeface="Garamond" panose="02020404030301010803" pitchFamily="18" charset="0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1180686" y="6068020"/>
            <a:ext cx="3057948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SOCIAL MEDIA</a:t>
            </a:r>
            <a:endParaRPr sz="2800">
              <a:latin typeface="Garamond" panose="02020404030301010803" pitchFamily="18" charset="0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5589721" y="6068020"/>
            <a:ext cx="6474153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Garamond" panose="02020404030301010803" pitchFamily="18" charset="0"/>
                <a:sym typeface="Arial"/>
              </a:rPr>
              <a:t>https://linktr.ee/DCSHCILAB</a:t>
            </a:r>
            <a:endParaRPr sz="2800">
              <a:latin typeface="Garamond" panose="02020404030301010803" pitchFamily="18" charset="0"/>
            </a:endParaRPr>
          </a:p>
        </p:txBody>
      </p:sp>
      <p:sp>
        <p:nvSpPr>
          <p:cNvPr id="308" name="Google Shape;308;p18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  <p:sp>
        <p:nvSpPr>
          <p:cNvPr id="309" name="Google Shape;309;p18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"/>
          <p:cNvSpPr txBox="1"/>
          <p:nvPr/>
        </p:nvSpPr>
        <p:spPr>
          <a:xfrm>
            <a:off x="4485814" y="2762204"/>
            <a:ext cx="9316373" cy="245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400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The End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 txBox="1"/>
          <p:nvPr/>
        </p:nvSpPr>
        <p:spPr>
          <a:xfrm>
            <a:off x="1166400" y="1233824"/>
            <a:ext cx="8329292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About the Hackathon</a:t>
            </a:r>
            <a:endParaRPr dirty="0"/>
          </a:p>
        </p:txBody>
      </p:sp>
      <p:cxnSp>
        <p:nvCxnSpPr>
          <p:cNvPr id="141" name="Google Shape;141;p3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2" name="Google Shape;142;p3"/>
          <p:cNvSpPr/>
          <p:nvPr/>
        </p:nvSpPr>
        <p:spPr>
          <a:xfrm>
            <a:off x="315654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4" y="0"/>
                </a:lnTo>
                <a:lnTo>
                  <a:pt x="1397434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3" name="Google Shape;143;p3"/>
          <p:cNvSpPr/>
          <p:nvPr/>
        </p:nvSpPr>
        <p:spPr>
          <a:xfrm>
            <a:off x="102870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2" y="0"/>
                </a:lnTo>
                <a:lnTo>
                  <a:pt x="1975172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11BC5D-1B77-983D-A409-AF6948541E5C}"/>
              </a:ext>
            </a:extLst>
          </p:cNvPr>
          <p:cNvSpPr txBox="1"/>
          <p:nvPr/>
        </p:nvSpPr>
        <p:spPr>
          <a:xfrm>
            <a:off x="4553976" y="3171589"/>
            <a:ext cx="119755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This hackathon challenges teams to design and develop inclusive digital solutions that support communication in Ghanaian languages.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All solutions must be accessible to persons with disabilities.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Garamond" panose="02020404030301010803" pitchFamily="18" charset="0"/>
              </a:rPr>
              <a:t>The challenge goes beyond building a technically impressive prototype. Contestants should identify a genuine problem, understand the people affected by it, and develop a solution that can be tested, refined and potentially deployed after the competition.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9B80ABD0-7DC0-E13C-E1C7-874E89C5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>
            <a:extLst>
              <a:ext uri="{FF2B5EF4-FFF2-40B4-BE49-F238E27FC236}">
                <a16:creationId xmlns:a16="http://schemas.microsoft.com/office/drawing/2014/main" id="{C0316780-B3AC-7E64-A92C-0E9E66BFD673}"/>
              </a:ext>
            </a:extLst>
          </p:cNvPr>
          <p:cNvSpPr txBox="1"/>
          <p:nvPr/>
        </p:nvSpPr>
        <p:spPr>
          <a:xfrm>
            <a:off x="2960030" y="339376"/>
            <a:ext cx="8329292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About the Hackathon</a:t>
            </a:r>
            <a:endParaRPr dirty="0"/>
          </a:p>
        </p:txBody>
      </p:sp>
      <p:cxnSp>
        <p:nvCxnSpPr>
          <p:cNvPr id="141" name="Google Shape;141;p3">
            <a:extLst>
              <a:ext uri="{FF2B5EF4-FFF2-40B4-BE49-F238E27FC236}">
                <a16:creationId xmlns:a16="http://schemas.microsoft.com/office/drawing/2014/main" id="{38861AEE-66F1-4891-D98D-A0FEA1614DE8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3FB04A-CC4C-5BAE-7542-5306F76E1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897319"/>
              </p:ext>
            </p:extLst>
          </p:nvPr>
        </p:nvGraphicFramePr>
        <p:xfrm>
          <a:off x="1510061" y="2190440"/>
          <a:ext cx="15189591" cy="67793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063197">
                  <a:extLst>
                    <a:ext uri="{9D8B030D-6E8A-4147-A177-3AD203B41FA5}">
                      <a16:colId xmlns:a16="http://schemas.microsoft.com/office/drawing/2014/main" val="1848140502"/>
                    </a:ext>
                  </a:extLst>
                </a:gridCol>
                <a:gridCol w="5063197">
                  <a:extLst>
                    <a:ext uri="{9D8B030D-6E8A-4147-A177-3AD203B41FA5}">
                      <a16:colId xmlns:a16="http://schemas.microsoft.com/office/drawing/2014/main" val="513473833"/>
                    </a:ext>
                  </a:extLst>
                </a:gridCol>
                <a:gridCol w="5063197">
                  <a:extLst>
                    <a:ext uri="{9D8B030D-6E8A-4147-A177-3AD203B41FA5}">
                      <a16:colId xmlns:a16="http://schemas.microsoft.com/office/drawing/2014/main" val="34905805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01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Solve a real problem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Address a clearly defined communication, accessibility or inclusion challenge.</a:t>
                      </a:r>
                      <a:endParaRPr lang="en-US" sz="320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>
                          <a:effectLst/>
                          <a:latin typeface="Garamond" panose="02020404030301010803" pitchFamily="18" charset="0"/>
                        </a:rPr>
                        <a:t>02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>
                          <a:effectLst/>
                          <a:latin typeface="Garamond" panose="02020404030301010803" pitchFamily="18" charset="0"/>
                        </a:rPr>
                        <a:t>Design with users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3200">
                          <a:effectLst/>
                          <a:latin typeface="Garamond" panose="02020404030301010803" pitchFamily="18" charset="0"/>
                        </a:rPr>
                        <a:t>Show how persons with disabilities or target communities informed the solution.</a:t>
                      </a:r>
                      <a:endParaRPr lang="en-US" sz="320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>
                          <a:effectLst/>
                          <a:latin typeface="Garamond" panose="02020404030301010803" pitchFamily="18" charset="0"/>
                        </a:rPr>
                        <a:t>03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>
                          <a:effectLst/>
                          <a:latin typeface="Garamond" panose="02020404030301010803" pitchFamily="18" charset="0"/>
                        </a:rPr>
                        <a:t>Use local context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3200">
                          <a:effectLst/>
                          <a:latin typeface="Garamond" panose="02020404030301010803" pitchFamily="18" charset="0"/>
                        </a:rPr>
                        <a:t>Support Ghanaian languages, cultural realities and local infrastructure constraints.</a:t>
                      </a:r>
                      <a:endParaRPr lang="en-US" sz="320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6372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04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Build responsibly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Consider privacy, safety, fairness, consent and accessibility from the beginning.</a:t>
                      </a:r>
                      <a:endParaRPr lang="en-US" sz="320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05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Plan for adoption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Demonstrate why people would trust, use and continue using the solution.</a:t>
                      </a:r>
                      <a:endParaRPr lang="en-US" sz="320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06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Create future value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3200" dirty="0">
                          <a:effectLst/>
                          <a:latin typeface="Garamond" panose="02020404030301010803" pitchFamily="18" charset="0"/>
                        </a:rPr>
                        <a:t>Develop a pathway toward deployment, incubation, research or a Digital Public Good.</a:t>
                      </a:r>
                      <a:endParaRPr lang="en-US" sz="320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185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66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8636F8F7-8224-AC7D-A39A-0DDE72926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>
            <a:extLst>
              <a:ext uri="{FF2B5EF4-FFF2-40B4-BE49-F238E27FC236}">
                <a16:creationId xmlns:a16="http://schemas.microsoft.com/office/drawing/2014/main" id="{494F6CC7-594B-5996-A377-B85ED9CC9CA3}"/>
              </a:ext>
            </a:extLst>
          </p:cNvPr>
          <p:cNvSpPr txBox="1"/>
          <p:nvPr/>
        </p:nvSpPr>
        <p:spPr>
          <a:xfrm>
            <a:off x="2485245" y="205817"/>
            <a:ext cx="11582446" cy="13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What Teams May Build</a:t>
            </a:r>
          </a:p>
        </p:txBody>
      </p:sp>
      <p:cxnSp>
        <p:nvCxnSpPr>
          <p:cNvPr id="141" name="Google Shape;141;p3">
            <a:extLst>
              <a:ext uri="{FF2B5EF4-FFF2-40B4-BE49-F238E27FC236}">
                <a16:creationId xmlns:a16="http://schemas.microsoft.com/office/drawing/2014/main" id="{E2E6DC5A-9158-23A9-90F8-485373558E2B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5DBD8A5-7048-9F36-B343-08C1832CC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24180"/>
              </p:ext>
            </p:extLst>
          </p:nvPr>
        </p:nvGraphicFramePr>
        <p:xfrm>
          <a:off x="753574" y="1743961"/>
          <a:ext cx="17129980" cy="7533772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3397873">
                  <a:extLst>
                    <a:ext uri="{9D8B030D-6E8A-4147-A177-3AD203B41FA5}">
                      <a16:colId xmlns:a16="http://schemas.microsoft.com/office/drawing/2014/main" val="2934729319"/>
                    </a:ext>
                  </a:extLst>
                </a:gridCol>
                <a:gridCol w="13732107">
                  <a:extLst>
                    <a:ext uri="{9D8B030D-6E8A-4147-A177-3AD203B41FA5}">
                      <a16:colId xmlns:a16="http://schemas.microsoft.com/office/drawing/2014/main" val="3228231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Opportunity Area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Examples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143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Communication &amp; Language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Speech-to-text, text-to-speech, voice assistants, local-language translation, live captioning, sign-language support and communication aids.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85218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Education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Accessible learning platforms, AI tutors in Ghanaian languages, reading support, inclusive assessment tools and classroom captioning.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0358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Healthcare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Maternal-health assistants, medication support, rehabilitation tools, accessible telemedicine and speech-therapy applications.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960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Financial Inclusion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Voice-enabled mobile money, accessible banking, fraud-awareness tools and financial-literacy assistants.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75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Public Services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Local-language service assistants, emergency reporting, accessible complaint platforms and inclusive e-government interfaces.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96676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Transportation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Navigation support for blind users, accessible public-transport information, voice ticketing and route guidance.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6402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Agriculture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Voice advisory services, weather and market information, crop-disease support and local-language extension tools.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51376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Employment &amp; Enterprise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>
                          <a:effectLst/>
                          <a:latin typeface="Garamond" panose="02020404030301010803" pitchFamily="18" charset="0"/>
                        </a:rPr>
                        <a:t>Inclusive recruitment, accessible workplace tools, AI business mentors and productivity support.</a:t>
                      </a:r>
                      <a:endParaRPr lang="en-US" sz="26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074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 dirty="0">
                          <a:effectLst/>
                          <a:latin typeface="Garamond" panose="02020404030301010803" pitchFamily="18" charset="0"/>
                        </a:rPr>
                        <a:t>Community &amp; Culture</a:t>
                      </a:r>
                      <a:endParaRPr lang="en-US" sz="2600" b="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600" b="0" dirty="0">
                          <a:effectLst/>
                          <a:latin typeface="Garamond" panose="02020404030301010803" pitchFamily="18" charset="0"/>
                        </a:rPr>
                        <a:t>Accessible event systems, cultural preservation, storytelling tools and community interpretation platforms.</a:t>
                      </a:r>
                      <a:endParaRPr lang="en-US" sz="2600" b="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127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73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4">
          <a:extLst>
            <a:ext uri="{FF2B5EF4-FFF2-40B4-BE49-F238E27FC236}">
              <a16:creationId xmlns:a16="http://schemas.microsoft.com/office/drawing/2014/main" id="{6D9BC641-9B54-F612-A923-6EE71F75B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6" name="Rectangle 14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250907" cy="10287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Google Shape;140;p3">
            <a:extLst>
              <a:ext uri="{FF2B5EF4-FFF2-40B4-BE49-F238E27FC236}">
                <a16:creationId xmlns:a16="http://schemas.microsoft.com/office/drawing/2014/main" id="{F23ECD4F-3E9C-999E-E1ED-B312D9D2D493}"/>
              </a:ext>
            </a:extLst>
          </p:cNvPr>
          <p:cNvSpPr txBox="1"/>
          <p:nvPr/>
        </p:nvSpPr>
        <p:spPr>
          <a:xfrm>
            <a:off x="1030251" y="1730358"/>
            <a:ext cx="4800600" cy="669174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0" u="none" strike="noStrike" kern="1200" cap="none" dirty="0">
                <a:solidFill>
                  <a:srgbClr val="FFFFFF"/>
                </a:solidFill>
                <a:latin typeface="Garamond" panose="02020404030301010803" pitchFamily="18" charset="0"/>
                <a:ea typeface="+mj-ea"/>
                <a:cs typeface="+mj-cs"/>
                <a:sym typeface="DM Serif Display"/>
              </a:rPr>
              <a:t>Technologies Teams May Use</a:t>
            </a:r>
          </a:p>
        </p:txBody>
      </p:sp>
      <p:sp>
        <p:nvSpPr>
          <p:cNvPr id="150" name="Arc 14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1325603" y="3683218"/>
            <a:ext cx="6125149" cy="61251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E5E9E3-CBE6-67A4-83CA-1EEA3ACDB168}"/>
              </a:ext>
            </a:extLst>
          </p:cNvPr>
          <p:cNvSpPr txBox="1"/>
          <p:nvPr/>
        </p:nvSpPr>
        <p:spPr>
          <a:xfrm>
            <a:off x="6670962" y="887016"/>
            <a:ext cx="10359736" cy="8378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Artificial Intelligence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Machine Learning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Large Language Models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Automatic Speech Recognition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Text-to-speech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Natural Language Processing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Computer Vision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Sign-language Recognition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Optical Character Recognition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Robotics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Internet Of Things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Mobile And Web Applications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Cloud Computing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kern="1200" dirty="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+mn-cs"/>
              </a:rPr>
              <a:t>Edge AI</a:t>
            </a:r>
          </a:p>
        </p:txBody>
      </p:sp>
      <p:cxnSp>
        <p:nvCxnSpPr>
          <p:cNvPr id="141" name="Google Shape;141;p3">
            <a:extLst>
              <a:ext uri="{FF2B5EF4-FFF2-40B4-BE49-F238E27FC236}">
                <a16:creationId xmlns:a16="http://schemas.microsoft.com/office/drawing/2014/main" id="{D42E0356-1956-7482-5E58-CCB60964F637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8513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E8719B1A-48AA-56AD-780A-D23CEC99B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>
            <a:extLst>
              <a:ext uri="{FF2B5EF4-FFF2-40B4-BE49-F238E27FC236}">
                <a16:creationId xmlns:a16="http://schemas.microsoft.com/office/drawing/2014/main" id="{26C6DE6C-2CD0-A0A0-07DA-F53A69B4E9BF}"/>
              </a:ext>
            </a:extLst>
          </p:cNvPr>
          <p:cNvSpPr txBox="1"/>
          <p:nvPr/>
        </p:nvSpPr>
        <p:spPr>
          <a:xfrm>
            <a:off x="2362151" y="311325"/>
            <a:ext cx="15626909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What a Strong Submission Should Demonstrate</a:t>
            </a:r>
          </a:p>
        </p:txBody>
      </p:sp>
      <p:cxnSp>
        <p:nvCxnSpPr>
          <p:cNvPr id="141" name="Google Shape;141;p3">
            <a:extLst>
              <a:ext uri="{FF2B5EF4-FFF2-40B4-BE49-F238E27FC236}">
                <a16:creationId xmlns:a16="http://schemas.microsoft.com/office/drawing/2014/main" id="{303AD30C-753D-EF6B-68CD-506706C03E90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3427914-E627-21C1-9913-DA06228446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6702"/>
              </p:ext>
            </p:extLst>
          </p:nvPr>
        </p:nvGraphicFramePr>
        <p:xfrm>
          <a:off x="949570" y="1753621"/>
          <a:ext cx="16670216" cy="8222054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4235761">
                  <a:extLst>
                    <a:ext uri="{9D8B030D-6E8A-4147-A177-3AD203B41FA5}">
                      <a16:colId xmlns:a16="http://schemas.microsoft.com/office/drawing/2014/main" val="2519214636"/>
                    </a:ext>
                  </a:extLst>
                </a:gridCol>
                <a:gridCol w="12434455">
                  <a:extLst>
                    <a:ext uri="{9D8B030D-6E8A-4147-A177-3AD203B41FA5}">
                      <a16:colId xmlns:a16="http://schemas.microsoft.com/office/drawing/2014/main" val="1517922507"/>
                    </a:ext>
                  </a:extLst>
                </a:gridCol>
              </a:tblGrid>
              <a:tr h="744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1">
                          <a:effectLst/>
                          <a:latin typeface="Garamond" panose="02020404030301010803" pitchFamily="18" charset="0"/>
                        </a:rPr>
                        <a:t>Assessment Dimension</a:t>
                      </a:r>
                      <a:endParaRPr lang="en-US" sz="2900" b="1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1" dirty="0">
                          <a:effectLst/>
                          <a:latin typeface="Garamond" panose="02020404030301010803" pitchFamily="18" charset="0"/>
                        </a:rPr>
                        <a:t>What Judges Will Look For</a:t>
                      </a:r>
                      <a:endParaRPr lang="en-US" sz="2900" b="1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346520"/>
                  </a:ext>
                </a:extLst>
              </a:tr>
              <a:tr h="9240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 dirty="0">
                          <a:effectLst/>
                          <a:latin typeface="Garamond" panose="02020404030301010803" pitchFamily="18" charset="0"/>
                        </a:rPr>
                        <a:t>Problem relevance</a:t>
                      </a:r>
                      <a:endParaRPr lang="en-US" sz="2900" b="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problem is clearly explained, significant and supported by evidence or user insight.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157567"/>
                  </a:ext>
                </a:extLst>
              </a:tr>
              <a:tr h="9240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Accessibility and inclusion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solution can be used by the intended users and does not treat accessibility as an afterthought.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497821"/>
                  </a:ext>
                </a:extLst>
              </a:tr>
              <a:tr h="9240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Technical quality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prototype is functional, appropriately engineered and based on suitable technologies.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2067431"/>
                  </a:ext>
                </a:extLst>
              </a:tr>
              <a:tr h="9240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Local-language and cultural fit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system reflects Ghanaian languages, communication practices and operating conditions.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425704"/>
                  </a:ext>
                </a:extLst>
              </a:tr>
              <a:tr h="496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 dirty="0">
                          <a:effectLst/>
                          <a:latin typeface="Garamond" panose="02020404030301010803" pitchFamily="18" charset="0"/>
                        </a:rPr>
                        <a:t>Persuasiveness and adoption</a:t>
                      </a:r>
                      <a:endParaRPr lang="en-US" sz="2900" b="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solution is useful, engaging, trustworthy and likely to encourage continued use.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434127"/>
                  </a:ext>
                </a:extLst>
              </a:tr>
              <a:tr h="4827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Responsible innovation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team addresses privacy, consent, data protection, safety, bias and potential misuse.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8468472"/>
                  </a:ext>
                </a:extLst>
              </a:tr>
              <a:tr h="51030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Feasibility and scalability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>
                          <a:effectLst/>
                          <a:latin typeface="Garamond" panose="02020404030301010803" pitchFamily="18" charset="0"/>
                        </a:rPr>
                        <a:t>The team presents a realistic implementation, deployment and sustainability pathway.</a:t>
                      </a:r>
                      <a:endParaRPr lang="en-US" sz="2900" b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8862243"/>
                  </a:ext>
                </a:extLst>
              </a:tr>
              <a:tr h="1506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 dirty="0">
                          <a:effectLst/>
                          <a:latin typeface="Garamond" panose="02020404030301010803" pitchFamily="18" charset="0"/>
                        </a:rPr>
                        <a:t>Impact potential</a:t>
                      </a:r>
                      <a:endParaRPr lang="en-US" sz="2900" b="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900" b="0" dirty="0">
                          <a:effectLst/>
                          <a:latin typeface="Garamond" panose="02020404030301010803" pitchFamily="18" charset="0"/>
                        </a:rPr>
                        <a:t>The solution could produce measurable benefits for users, communities or service providers.</a:t>
                      </a:r>
                      <a:endParaRPr lang="en-US" sz="2900" b="0" dirty="0">
                        <a:solidFill>
                          <a:srgbClr val="1D2A35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763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652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8" name="Google Shape;238;p13"/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9" name="Google Shape;239;p13"/>
          <p:cNvSpPr txBox="1"/>
          <p:nvPr/>
        </p:nvSpPr>
        <p:spPr>
          <a:xfrm>
            <a:off x="1166399" y="1233825"/>
            <a:ext cx="14678359" cy="108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0" i="0" u="none" strike="noStrike" cap="none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Possible Solutions</a:t>
            </a:r>
            <a:endParaRPr/>
          </a:p>
        </p:txBody>
      </p:sp>
      <p:sp>
        <p:nvSpPr>
          <p:cNvPr id="240" name="Google Shape;240;p13"/>
          <p:cNvSpPr txBox="1"/>
          <p:nvPr/>
        </p:nvSpPr>
        <p:spPr>
          <a:xfrm>
            <a:off x="1028700" y="2547640"/>
            <a:ext cx="16230600" cy="44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Robotics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Accessibility and assistive technologies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Financial inclusion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Automatic Speech Recognition (ASR)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Education and literacy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Health and public service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Telecommunications</a:t>
            </a:r>
            <a:endParaRPr dirty="0"/>
          </a:p>
          <a:p>
            <a:pPr marL="604519" marR="0" lvl="1" indent="-30226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Char char="•"/>
            </a:pPr>
            <a:r>
              <a:rPr lang="en-US" sz="2799" b="0" i="0" u="none" strike="noStrike" cap="none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Agentic AI</a:t>
            </a:r>
            <a:endParaRPr dirty="0"/>
          </a:p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99" b="0" i="0" u="none" strike="noStrike" cap="none" dirty="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1" name="Google Shape;241;p13"/>
          <p:cNvSpPr/>
          <p:nvPr/>
        </p:nvSpPr>
        <p:spPr>
          <a:xfrm>
            <a:off x="16109781" y="8537575"/>
            <a:ext cx="1397435" cy="1397435"/>
          </a:xfrm>
          <a:custGeom>
            <a:avLst/>
            <a:gdLst/>
            <a:ahLst/>
            <a:cxnLst/>
            <a:rect l="l" t="t" r="r" b="b"/>
            <a:pathLst>
              <a:path w="1397435" h="1397435" extrusionOk="0">
                <a:moveTo>
                  <a:pt x="0" y="0"/>
                </a:moveTo>
                <a:lnTo>
                  <a:pt x="1397435" y="0"/>
                </a:lnTo>
                <a:lnTo>
                  <a:pt x="1397435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2" name="Google Shape;242;p13"/>
          <p:cNvSpPr/>
          <p:nvPr/>
        </p:nvSpPr>
        <p:spPr>
          <a:xfrm>
            <a:off x="13981940" y="8537575"/>
            <a:ext cx="1975172" cy="1397435"/>
          </a:xfrm>
          <a:custGeom>
            <a:avLst/>
            <a:gdLst/>
            <a:ahLst/>
            <a:cxnLst/>
            <a:rect l="l" t="t" r="r" b="b"/>
            <a:pathLst>
              <a:path w="1975172" h="1397435" extrusionOk="0">
                <a:moveTo>
                  <a:pt x="0" y="0"/>
                </a:moveTo>
                <a:lnTo>
                  <a:pt x="1975173" y="0"/>
                </a:lnTo>
                <a:lnTo>
                  <a:pt x="1975173" y="1397435"/>
                </a:lnTo>
                <a:lnTo>
                  <a:pt x="0" y="1397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821185C9-4FD6-2236-1A24-8C9812E23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>
            <a:extLst>
              <a:ext uri="{FF2B5EF4-FFF2-40B4-BE49-F238E27FC236}">
                <a16:creationId xmlns:a16="http://schemas.microsoft.com/office/drawing/2014/main" id="{DA64AD2D-9927-11E5-61D5-1C8794CE76C9}"/>
              </a:ext>
            </a:extLst>
          </p:cNvPr>
          <p:cNvSpPr txBox="1"/>
          <p:nvPr/>
        </p:nvSpPr>
        <p:spPr>
          <a:xfrm>
            <a:off x="2362151" y="311325"/>
            <a:ext cx="15626909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 dirty="0">
                <a:solidFill>
                  <a:srgbClr val="000000"/>
                </a:solidFill>
                <a:latin typeface="DM Serif Display"/>
                <a:ea typeface="DM Serif Display"/>
                <a:cs typeface="DM Serif Display"/>
                <a:sym typeface="DM Serif Display"/>
              </a:rPr>
              <a:t>A Simple Ideation Process</a:t>
            </a:r>
          </a:p>
        </p:txBody>
      </p:sp>
      <p:cxnSp>
        <p:nvCxnSpPr>
          <p:cNvPr id="141" name="Google Shape;141;p3">
            <a:extLst>
              <a:ext uri="{FF2B5EF4-FFF2-40B4-BE49-F238E27FC236}">
                <a16:creationId xmlns:a16="http://schemas.microsoft.com/office/drawing/2014/main" id="{CF300D5C-0375-DF08-BA31-DFA227297415}"/>
              </a:ext>
            </a:extLst>
          </p:cNvPr>
          <p:cNvCxnSpPr/>
          <p:nvPr/>
        </p:nvCxnSpPr>
        <p:spPr>
          <a:xfrm>
            <a:off x="1166399" y="1028700"/>
            <a:ext cx="687324" cy="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68ECB56-0C2E-2F69-266A-8B83E8EE3156}"/>
              </a:ext>
            </a:extLst>
          </p:cNvPr>
          <p:cNvSpPr txBox="1"/>
          <p:nvPr/>
        </p:nvSpPr>
        <p:spPr>
          <a:xfrm>
            <a:off x="1166398" y="2057153"/>
            <a:ext cx="1562690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Identify the user - </a:t>
            </a:r>
            <a:r>
              <a:rPr lang="en-US" sz="2800" dirty="0">
                <a:latin typeface="Garamond" panose="02020404030301010803" pitchFamily="18" charset="0"/>
              </a:rPr>
              <a:t>Choose a specific group and understand the barriers they face.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Define the problem - </a:t>
            </a:r>
            <a:r>
              <a:rPr lang="en-US" sz="2800" dirty="0">
                <a:latin typeface="Garamond" panose="02020404030301010803" pitchFamily="18" charset="0"/>
              </a:rPr>
              <a:t>State the problem in one clear sentence and explain why existing solutions are inadequate.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Validate the need - </a:t>
            </a:r>
            <a:r>
              <a:rPr lang="en-US" sz="2800" dirty="0">
                <a:latin typeface="Garamond" panose="02020404030301010803" pitchFamily="18" charset="0"/>
              </a:rPr>
              <a:t>Speak with potential users, disability organizations, service providers or domain experts.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Design inclusively - </a:t>
            </a:r>
            <a:r>
              <a:rPr lang="en-US" sz="2800" dirty="0">
                <a:latin typeface="Garamond" panose="02020404030301010803" pitchFamily="18" charset="0"/>
              </a:rPr>
              <a:t>Decide how the solution will support different abilities, literacy levels, devices and languages.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Build the minimum viable solution - </a:t>
            </a:r>
            <a:r>
              <a:rPr lang="en-US" sz="2800" dirty="0">
                <a:latin typeface="Garamond" panose="02020404030301010803" pitchFamily="18" charset="0"/>
              </a:rPr>
              <a:t>Develop the smallest functional prototype that demonstrates the core value.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Test and improve </a:t>
            </a:r>
            <a:r>
              <a:rPr lang="en-US" sz="2800" dirty="0">
                <a:latin typeface="Garamond" panose="02020404030301010803" pitchFamily="18" charset="0"/>
              </a:rPr>
              <a:t>- Observe users interacting with the prototype and respond to the problems they encounter.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latin typeface="Garamond" panose="02020404030301010803" pitchFamily="18" charset="0"/>
              </a:rPr>
              <a:t>Plan for sustainability </a:t>
            </a:r>
            <a:r>
              <a:rPr lang="en-US" sz="2800" dirty="0">
                <a:latin typeface="Garamond" panose="02020404030301010803" pitchFamily="18" charset="0"/>
              </a:rPr>
              <a:t>- Explain who will operate, maintain, fund or adopt the solution after the hackathon.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BD49149-F934-BC23-083C-6EDA2F5DE7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206329"/>
              </p:ext>
            </p:extLst>
          </p:nvPr>
        </p:nvGraphicFramePr>
        <p:xfrm>
          <a:off x="1853723" y="8229847"/>
          <a:ext cx="14939584" cy="1576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39584">
                  <a:extLst>
                    <a:ext uri="{9D8B030D-6E8A-4147-A177-3AD203B41FA5}">
                      <a16:colId xmlns:a16="http://schemas.microsoft.com/office/drawing/2014/main" val="11605383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DO NOT START WITH THE TECHNOLOGY.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Start with a person, a barrier and a real need. Then select the technology that can solve it effectively.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Garamond" panose="020204040303010108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9073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672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1444</Words>
  <Application>Microsoft Macintosh PowerPoint</Application>
  <PresentationFormat>Custom</PresentationFormat>
  <Paragraphs>181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DM Serif Display</vt:lpstr>
      <vt:lpstr>Calibri</vt:lpstr>
      <vt:lpstr>Garamond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EKPEZU AKON OBU</cp:lastModifiedBy>
  <cp:revision>14</cp:revision>
  <dcterms:created xsi:type="dcterms:W3CDTF">2006-08-16T00:00:00Z</dcterms:created>
  <dcterms:modified xsi:type="dcterms:W3CDTF">2026-08-06T12:26:38Z</dcterms:modified>
</cp:coreProperties>
</file>